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Lato" panose="020F0502020204030204" pitchFamily="34" charset="0"/>
      <p:regular r:id="rId8"/>
      <p:bold r:id="rId9"/>
      <p:italic r:id="rId10"/>
      <p:boldItalic r:id="rId11"/>
    </p:embeddedFont>
    <p:embeddedFont>
      <p:font typeface="Raleway"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DDE78D-3E86-41AE-BA59-93BA0C57D480}">
  <a:tblStyle styleId="{E4DDE78D-3E86-41AE-BA59-93BA0C57D4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a6d021434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a6d02143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Aggregation:</a:t>
            </a:r>
            <a:endParaRPr/>
          </a:p>
          <a:p>
            <a:pPr marL="0" lvl="0" indent="0" algn="l" rtl="0">
              <a:spcBef>
                <a:spcPts val="0"/>
              </a:spcBef>
              <a:spcAft>
                <a:spcPts val="0"/>
              </a:spcAft>
              <a:buNone/>
            </a:pPr>
            <a:endParaRPr/>
          </a:p>
          <a:p>
            <a:pPr marL="0" lvl="0" indent="0" algn="l" rtl="0">
              <a:spcBef>
                <a:spcPts val="0"/>
              </a:spcBef>
              <a:spcAft>
                <a:spcPts val="0"/>
              </a:spcAft>
              <a:buNone/>
            </a:pPr>
            <a:r>
              <a:rPr lang="en"/>
              <a:t>Data is aggregated by Year, Month, And Alcohol Family. Alcohol Family is a categorical variable that groups together smaller subgenres of overarching alcohol families to create more density within the dataset.</a:t>
            </a:r>
            <a:endParaRPr/>
          </a:p>
          <a:p>
            <a:pPr marL="0" lvl="0" indent="0" algn="l" rtl="0">
              <a:spcBef>
                <a:spcPts val="0"/>
              </a:spcBef>
              <a:spcAft>
                <a:spcPts val="0"/>
              </a:spcAft>
              <a:buNone/>
            </a:pPr>
            <a:r>
              <a:rPr lang="en"/>
              <a:t>Table is example of what an aggregated data row looks like (obviously not all variables included just an illustration so they can understand what our data looks like)</a:t>
            </a:r>
            <a:endParaRPr/>
          </a:p>
          <a:p>
            <a:pPr marL="0" lvl="0" indent="0" algn="l" rtl="0">
              <a:spcBef>
                <a:spcPts val="0"/>
              </a:spcBef>
              <a:spcAft>
                <a:spcPts val="0"/>
              </a:spcAft>
              <a:buNone/>
            </a:pPr>
            <a:endParaRPr/>
          </a:p>
          <a:p>
            <a:pPr marL="0" lvl="0" indent="0" algn="l" rtl="0">
              <a:spcBef>
                <a:spcPts val="0"/>
              </a:spcBef>
              <a:spcAft>
                <a:spcPts val="0"/>
              </a:spcAft>
              <a:buNone/>
            </a:pPr>
            <a:r>
              <a:rPr lang="en"/>
              <a:t>Reasoning:</a:t>
            </a:r>
            <a:endParaRPr/>
          </a:p>
          <a:p>
            <a:pPr marL="0" lvl="0" indent="0" algn="l" rtl="0">
              <a:spcBef>
                <a:spcPts val="0"/>
              </a:spcBef>
              <a:spcAft>
                <a:spcPts val="0"/>
              </a:spcAft>
              <a:buNone/>
            </a:pPr>
            <a:r>
              <a:rPr lang="en"/>
              <a:t>We chose to aggregate by these variables as most readily available external data would be available in this format. And for a distributor it makes sense for forecast over more dense windows as it can help with predictive power by eliminating some variability within transaction/transaction data.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0a6d021434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0a6d02143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GOAL: Create a model that predicts the amount of bottles that will be sold for a particular month within a particular county for a particular type of alcohol</a:t>
            </a:r>
            <a:endParaRPr/>
          </a:p>
          <a:p>
            <a:pPr marL="0" lvl="0" indent="0" algn="l" rtl="0">
              <a:spcBef>
                <a:spcPts val="0"/>
              </a:spcBef>
              <a:spcAft>
                <a:spcPts val="0"/>
              </a:spcAft>
              <a:buNone/>
            </a:pPr>
            <a:r>
              <a:rPr lang="en"/>
              <a:t>We thought this response variable and aggregation would be useful as a distributor could roughly estimate their market share for a particular county and thus take a percentage of the total estimated bottles that will be sold that month and adjust their production, manufacturing, and marketing as necessary. </a:t>
            </a:r>
            <a:endParaRPr/>
          </a:p>
          <a:p>
            <a:pPr marL="0" lvl="0" indent="0" algn="l" rtl="0">
              <a:spcBef>
                <a:spcPts val="0"/>
              </a:spcBef>
              <a:spcAft>
                <a:spcPts val="0"/>
              </a:spcAft>
              <a:buNone/>
            </a:pPr>
            <a:endParaRPr/>
          </a:p>
          <a:p>
            <a:pPr marL="0" lvl="0" indent="0" algn="l" rtl="0">
              <a:spcBef>
                <a:spcPts val="0"/>
              </a:spcBef>
              <a:spcAft>
                <a:spcPts val="0"/>
              </a:spcAft>
              <a:buNone/>
            </a:pPr>
            <a:r>
              <a:rPr lang="en"/>
              <a:t>Feature Abstraction:</a:t>
            </a:r>
            <a:endParaRPr/>
          </a:p>
          <a:p>
            <a:pPr marL="0" lvl="0" indent="0" algn="l" rtl="0">
              <a:spcBef>
                <a:spcPts val="0"/>
              </a:spcBef>
              <a:spcAft>
                <a:spcPts val="0"/>
              </a:spcAft>
              <a:buNone/>
            </a:pPr>
            <a:r>
              <a:rPr lang="en"/>
              <a:t>Another key feature of our model’s success is its ability to predict on data “outside of Iowa.” In order to accomplish this we performed EDA to investigate trends as to why certain counties sell much more alcohol than others. Rather than include the specific Iowa county, we scraped demographic and sales data regarding each county to generalize the performance so any county can be predicted on rather than just counties in Iowa. Secondly, we wanted to also abstract time trends rather than include year and month into our model to better model why certain trends happen as well. </a:t>
            </a:r>
            <a:endParaRPr/>
          </a:p>
          <a:p>
            <a:pPr marL="0" lvl="0" indent="0" algn="l" rtl="0">
              <a:spcBef>
                <a:spcPts val="0"/>
              </a:spcBef>
              <a:spcAft>
                <a:spcPts val="0"/>
              </a:spcAft>
              <a:buNone/>
            </a:pPr>
            <a:endParaRPr/>
          </a:p>
          <a:p>
            <a:pPr marL="0" lvl="0" indent="0" algn="l" rtl="0">
              <a:spcBef>
                <a:spcPts val="0"/>
              </a:spcBef>
              <a:spcAft>
                <a:spcPts val="0"/>
              </a:spcAft>
              <a:buNone/>
            </a:pPr>
            <a:r>
              <a:rPr lang="en"/>
              <a:t>Feature Engineering:</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Heteroskedasticity: We noticed that our original non-transformed OLS model was performing very poorly on large sales due to higher variance. To combat this we transformed the response variable to the SQRT (Please note that the MSE and calculations on the following pages have been back transformed).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Previous Sales Data: Furthermore, because we are purely focused on the predictive power of the model, we featured engineered some additional variables such as rolling 3 month averages of the bottles sold, total amount sold in dollars, and previous years bottle sold to provide previous aggregate sales data. </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0a6d02143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a6d02143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Simple ordinary least squares, Chose MSE as our loss function to maximize (Penalizes worse guesses harsher than MAE), both mae and mse being methods to  how far off our predictions are from the actual values.</a:t>
            </a:r>
            <a:endParaRPr/>
          </a:p>
          <a:p>
            <a:pPr marL="0" lvl="0" indent="0" algn="l" rtl="0">
              <a:spcBef>
                <a:spcPts val="0"/>
              </a:spcBef>
              <a:spcAft>
                <a:spcPts val="0"/>
              </a:spcAft>
              <a:buNone/>
            </a:pPr>
            <a:endParaRPr/>
          </a:p>
          <a:p>
            <a:pPr marL="0" lvl="0" indent="0" algn="l" rtl="0">
              <a:spcBef>
                <a:spcPts val="0"/>
              </a:spcBef>
              <a:spcAft>
                <a:spcPts val="0"/>
              </a:spcAft>
              <a:buNone/>
            </a:pPr>
            <a:r>
              <a:rPr lang="en"/>
              <a:t>Compared a variety of models with different features and transformations and chose the model with the lowest MSE across 5 folds of Cross validation</a:t>
            </a:r>
            <a:endParaRPr/>
          </a:p>
          <a:p>
            <a:pPr marL="0" lvl="0" indent="0" algn="l" rtl="0">
              <a:spcBef>
                <a:spcPts val="0"/>
              </a:spcBef>
              <a:spcAft>
                <a:spcPts val="0"/>
              </a:spcAft>
              <a:buNone/>
            </a:pPr>
            <a:r>
              <a:rPr lang="en"/>
              <a:t>Model chosen has SQRT’d RV as to minimize inconsistent spread</a:t>
            </a:r>
            <a:endParaRPr/>
          </a:p>
          <a:p>
            <a:pPr marL="0" lvl="0" indent="0" algn="l" rtl="0">
              <a:spcBef>
                <a:spcPts val="0"/>
              </a:spcBef>
              <a:spcAft>
                <a:spcPts val="0"/>
              </a:spcAft>
              <a:buNone/>
            </a:pPr>
            <a:r>
              <a:rPr lang="en"/>
              <a:t>(Model’s variables shown on the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a6d02143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a6d02143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Model Usage:</a:t>
            </a:r>
            <a:endParaRPr/>
          </a:p>
          <a:p>
            <a:pPr marL="0" lvl="0" indent="0" algn="l" rtl="0">
              <a:spcBef>
                <a:spcPts val="0"/>
              </a:spcBef>
              <a:spcAft>
                <a:spcPts val="0"/>
              </a:spcAft>
              <a:buNone/>
            </a:pPr>
            <a:endParaRPr/>
          </a:p>
          <a:p>
            <a:pPr marL="0" lvl="0" indent="0" algn="l" rtl="0">
              <a:spcBef>
                <a:spcPts val="0"/>
              </a:spcBef>
              <a:spcAft>
                <a:spcPts val="0"/>
              </a:spcAft>
              <a:buNone/>
            </a:pPr>
            <a:r>
              <a:rPr lang="en"/>
              <a:t>Armstrong County Penn</a:t>
            </a:r>
            <a:endParaRPr/>
          </a:p>
          <a:p>
            <a:pPr marL="0" lvl="0" indent="0" algn="l" rtl="0">
              <a:spcBef>
                <a:spcPts val="0"/>
              </a:spcBef>
              <a:spcAft>
                <a:spcPts val="0"/>
              </a:spcAft>
              <a:buNone/>
            </a:pPr>
            <a:r>
              <a:rPr lang="en"/>
              <a:t>If distributor was interested in seeing what total Wine bottle sales will look like for the next month for this county they could implement the following information and get a nice prediction/forecast.</a:t>
            </a:r>
            <a:endParaRPr/>
          </a:p>
          <a:p>
            <a:pPr marL="0" lvl="0" indent="0" algn="l" rtl="0">
              <a:spcBef>
                <a:spcPts val="0"/>
              </a:spcBef>
              <a:spcAft>
                <a:spcPts val="0"/>
              </a:spcAft>
              <a:buNone/>
            </a:pPr>
            <a:endParaRPr/>
          </a:p>
          <a:p>
            <a:pPr marL="0" lvl="0" indent="0" algn="l" rtl="0">
              <a:spcBef>
                <a:spcPts val="0"/>
              </a:spcBef>
              <a:spcAft>
                <a:spcPts val="0"/>
              </a:spcAft>
              <a:buNone/>
            </a:pPr>
            <a:r>
              <a:rPr lang="en"/>
              <a:t>From this forecast they could either compare this number to other counties to decide which counties they want to prioritize, or utilize this number to make a marketing plan for certain counties. If you could estimate your market share for a particular county, it would give you a great idea of how many bottles you would need to manufacture, and thus you can do calculations on profit etc.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726950"/>
            <a:ext cx="7688100" cy="1260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274E13"/>
                </a:solidFill>
              </a:rPr>
              <a:t>Forecasting Bottle Sales</a:t>
            </a:r>
            <a:endParaRPr>
              <a:solidFill>
                <a:srgbClr val="274E13"/>
              </a:solidFill>
            </a:endParaRPr>
          </a:p>
          <a:p>
            <a:pPr marL="0" lvl="0" indent="0" algn="ctr" rtl="0">
              <a:spcBef>
                <a:spcPts val="0"/>
              </a:spcBef>
              <a:spcAft>
                <a:spcPts val="0"/>
              </a:spcAft>
              <a:buNone/>
            </a:pPr>
            <a:endParaRPr sz="2700"/>
          </a:p>
        </p:txBody>
      </p:sp>
      <p:sp>
        <p:nvSpPr>
          <p:cNvPr id="88" name="Google Shape;88;p13"/>
          <p:cNvSpPr/>
          <p:nvPr/>
        </p:nvSpPr>
        <p:spPr>
          <a:xfrm>
            <a:off x="725175" y="1046650"/>
            <a:ext cx="1016700" cy="328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49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274E13"/>
                </a:solidFill>
              </a:rPr>
              <a:t>Data Introduction &amp; Aggregation</a:t>
            </a:r>
            <a:endParaRPr>
              <a:solidFill>
                <a:srgbClr val="274E13"/>
              </a:solidFill>
            </a:endParaRPr>
          </a:p>
        </p:txBody>
      </p:sp>
      <p:sp>
        <p:nvSpPr>
          <p:cNvPr id="94" name="Google Shape;94;p14"/>
          <p:cNvSpPr/>
          <p:nvPr/>
        </p:nvSpPr>
        <p:spPr>
          <a:xfrm>
            <a:off x="699025" y="1128875"/>
            <a:ext cx="934500" cy="18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aphicFrame>
        <p:nvGraphicFramePr>
          <p:cNvPr id="95" name="Google Shape;95;p14"/>
          <p:cNvGraphicFramePr/>
          <p:nvPr/>
        </p:nvGraphicFramePr>
        <p:xfrm>
          <a:off x="2430575" y="1315775"/>
          <a:ext cx="3000000" cy="3000000"/>
        </p:xfrm>
        <a:graphic>
          <a:graphicData uri="http://schemas.openxmlformats.org/drawingml/2006/table">
            <a:tbl>
              <a:tblPr>
                <a:noFill/>
                <a:tableStyleId>{E4DDE78D-3E86-41AE-BA59-93BA0C57D480}</a:tableStyleId>
              </a:tblPr>
              <a:tblGrid>
                <a:gridCol w="886425">
                  <a:extLst>
                    <a:ext uri="{9D8B030D-6E8A-4147-A177-3AD203B41FA5}">
                      <a16:colId xmlns:a16="http://schemas.microsoft.com/office/drawing/2014/main" val="20000"/>
                    </a:ext>
                  </a:extLst>
                </a:gridCol>
                <a:gridCol w="886425">
                  <a:extLst>
                    <a:ext uri="{9D8B030D-6E8A-4147-A177-3AD203B41FA5}">
                      <a16:colId xmlns:a16="http://schemas.microsoft.com/office/drawing/2014/main" val="20001"/>
                    </a:ext>
                  </a:extLst>
                </a:gridCol>
                <a:gridCol w="886425">
                  <a:extLst>
                    <a:ext uri="{9D8B030D-6E8A-4147-A177-3AD203B41FA5}">
                      <a16:colId xmlns:a16="http://schemas.microsoft.com/office/drawing/2014/main" val="20002"/>
                    </a:ext>
                  </a:extLst>
                </a:gridCol>
                <a:gridCol w="886425">
                  <a:extLst>
                    <a:ext uri="{9D8B030D-6E8A-4147-A177-3AD203B41FA5}">
                      <a16:colId xmlns:a16="http://schemas.microsoft.com/office/drawing/2014/main" val="20003"/>
                    </a:ext>
                  </a:extLst>
                </a:gridCol>
                <a:gridCol w="886425">
                  <a:extLst>
                    <a:ext uri="{9D8B030D-6E8A-4147-A177-3AD203B41FA5}">
                      <a16:colId xmlns:a16="http://schemas.microsoft.com/office/drawing/2014/main" val="20004"/>
                    </a:ext>
                  </a:extLst>
                </a:gridCol>
                <a:gridCol w="886425">
                  <a:extLst>
                    <a:ext uri="{9D8B030D-6E8A-4147-A177-3AD203B41FA5}">
                      <a16:colId xmlns:a16="http://schemas.microsoft.com/office/drawing/2014/main" val="20005"/>
                    </a:ext>
                  </a:extLst>
                </a:gridCol>
                <a:gridCol w="88642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a:latin typeface="Raleway"/>
                          <a:ea typeface="Raleway"/>
                          <a:cs typeface="Raleway"/>
                          <a:sym typeface="Raleway"/>
                        </a:rPr>
                        <a:t>Year</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Month</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County</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AlcFamily</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Bottles Sold</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Vol (Liters)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Sales ($)</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Raleway"/>
                          <a:ea typeface="Raleway"/>
                          <a:cs typeface="Raleway"/>
                          <a:sym typeface="Raleway"/>
                        </a:rPr>
                        <a:t>2012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Adair</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Brandies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197</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124.49</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1374.1</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Raleway"/>
                          <a:ea typeface="Raleway"/>
                          <a:cs typeface="Raleway"/>
                          <a:sym typeface="Raleway"/>
                        </a:rPr>
                        <a:t>2012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Adair</a:t>
                      </a:r>
                      <a:endParaRPr>
                        <a:latin typeface="Raleway"/>
                        <a:ea typeface="Raleway"/>
                        <a:cs typeface="Raleway"/>
                        <a:sym typeface="Raleway"/>
                      </a:endParaRPr>
                    </a:p>
                    <a:p>
                      <a:pPr marL="0" lvl="0" indent="0" algn="ctr" rtl="0">
                        <a:spcBef>
                          <a:spcPts val="0"/>
                        </a:spcBef>
                        <a:spcAft>
                          <a:spcPts val="0"/>
                        </a:spcAft>
                        <a:buNone/>
                      </a:pP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Brandies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199</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143.62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221.92</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latin typeface="Raleway"/>
                          <a:ea typeface="Raleway"/>
                          <a:cs typeface="Raleway"/>
                          <a:sym typeface="Raleway"/>
                        </a:rPr>
                        <a:t>2012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3</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Adair</a:t>
                      </a:r>
                      <a:endParaRPr>
                        <a:latin typeface="Raleway"/>
                        <a:ea typeface="Raleway"/>
                        <a:cs typeface="Raleway"/>
                        <a:sym typeface="Raleway"/>
                      </a:endParaRPr>
                    </a:p>
                    <a:p>
                      <a:pPr marL="0" lvl="0" indent="0" algn="ctr" rtl="0">
                        <a:spcBef>
                          <a:spcPts val="0"/>
                        </a:spcBef>
                        <a:spcAft>
                          <a:spcPts val="0"/>
                        </a:spcAft>
                        <a:buNone/>
                      </a:pP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Brandies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108</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76.49</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818.25</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latin typeface="Raleway"/>
                          <a:ea typeface="Raleway"/>
                          <a:cs typeface="Raleway"/>
                          <a:sym typeface="Raleway"/>
                        </a:rPr>
                        <a:t>2012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4</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Adair</a:t>
                      </a:r>
                      <a:endParaRPr>
                        <a:latin typeface="Raleway"/>
                        <a:ea typeface="Raleway"/>
                        <a:cs typeface="Raleway"/>
                        <a:sym typeface="Raleway"/>
                      </a:endParaRPr>
                    </a:p>
                    <a:p>
                      <a:pPr marL="0" lvl="0" indent="0" algn="ctr" rtl="0">
                        <a:spcBef>
                          <a:spcPts val="0"/>
                        </a:spcBef>
                        <a:spcAft>
                          <a:spcPts val="0"/>
                        </a:spcAft>
                        <a:buNone/>
                      </a:pP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Brandies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206</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138.98</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1559.83</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latin typeface="Raleway"/>
                          <a:ea typeface="Raleway"/>
                          <a:cs typeface="Raleway"/>
                          <a:sym typeface="Raleway"/>
                        </a:rPr>
                        <a:t>2012</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5</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Adair</a:t>
                      </a:r>
                      <a:endParaRPr>
                        <a:latin typeface="Raleway"/>
                        <a:ea typeface="Raleway"/>
                        <a:cs typeface="Raleway"/>
                        <a:sym typeface="Raleway"/>
                      </a:endParaRPr>
                    </a:p>
                    <a:p>
                      <a:pPr marL="0" lvl="0" indent="0" algn="ctr" rtl="0">
                        <a:spcBef>
                          <a:spcPts val="0"/>
                        </a:spcBef>
                        <a:spcAft>
                          <a:spcPts val="0"/>
                        </a:spcAft>
                        <a:buNone/>
                      </a:pP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Brandies</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114</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79.95</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1173.99</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5"/>
                  </a:ext>
                </a:extLst>
              </a:tr>
            </a:tbl>
          </a:graphicData>
        </a:graphic>
      </p:graphicFrame>
      <p:sp>
        <p:nvSpPr>
          <p:cNvPr id="96" name="Google Shape;96;p14"/>
          <p:cNvSpPr txBox="1"/>
          <p:nvPr/>
        </p:nvSpPr>
        <p:spPr>
          <a:xfrm>
            <a:off x="127075" y="1463400"/>
            <a:ext cx="2078400" cy="259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2"/>
                </a:solidFill>
                <a:latin typeface="Raleway"/>
                <a:ea typeface="Raleway"/>
                <a:cs typeface="Raleway"/>
                <a:sym typeface="Raleway"/>
              </a:rPr>
              <a:t>Data Aggregation</a:t>
            </a:r>
            <a:endParaRPr sz="1300" b="1">
              <a:solidFill>
                <a:schemeClr val="dk2"/>
              </a:solidFill>
              <a:latin typeface="Raleway"/>
              <a:ea typeface="Raleway"/>
              <a:cs typeface="Raleway"/>
              <a:sym typeface="Raleway"/>
            </a:endParaRPr>
          </a:p>
          <a:p>
            <a:pPr marL="0" lvl="0" indent="0" algn="l" rtl="0">
              <a:spcBef>
                <a:spcPts val="0"/>
              </a:spcBef>
              <a:spcAft>
                <a:spcPts val="0"/>
              </a:spcAft>
              <a:buNone/>
            </a:pPr>
            <a:endParaRPr sz="1300" b="1">
              <a:solidFill>
                <a:schemeClr val="dk2"/>
              </a:solidFill>
              <a:latin typeface="Raleway"/>
              <a:ea typeface="Raleway"/>
              <a:cs typeface="Raleway"/>
              <a:sym typeface="Raleway"/>
            </a:endParaRPr>
          </a:p>
          <a:p>
            <a:pPr marL="0" lvl="0" indent="0" algn="l" rtl="0">
              <a:spcBef>
                <a:spcPts val="0"/>
              </a:spcBef>
              <a:spcAft>
                <a:spcPts val="0"/>
              </a:spcAft>
              <a:buNone/>
            </a:pPr>
            <a:r>
              <a:rPr lang="en" sz="1300" b="1">
                <a:solidFill>
                  <a:schemeClr val="dk2"/>
                </a:solidFill>
                <a:latin typeface="Raleway"/>
                <a:ea typeface="Raleway"/>
                <a:cs typeface="Raleway"/>
                <a:sym typeface="Raleway"/>
              </a:rPr>
              <a:t>Grouped By</a:t>
            </a:r>
            <a:endParaRPr sz="1300" b="1">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b="1">
                <a:solidFill>
                  <a:schemeClr val="dk2"/>
                </a:solidFill>
                <a:latin typeface="Raleway"/>
                <a:ea typeface="Raleway"/>
                <a:cs typeface="Raleway"/>
                <a:sym typeface="Raleway"/>
              </a:rPr>
              <a:t>Year</a:t>
            </a:r>
            <a:endParaRPr sz="1300" b="1">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b="1">
                <a:solidFill>
                  <a:schemeClr val="dk2"/>
                </a:solidFill>
                <a:latin typeface="Raleway"/>
                <a:ea typeface="Raleway"/>
                <a:cs typeface="Raleway"/>
                <a:sym typeface="Raleway"/>
              </a:rPr>
              <a:t>Month</a:t>
            </a:r>
            <a:endParaRPr sz="1300" b="1">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b="1">
                <a:solidFill>
                  <a:schemeClr val="dk2"/>
                </a:solidFill>
                <a:latin typeface="Raleway"/>
                <a:ea typeface="Raleway"/>
                <a:cs typeface="Raleway"/>
                <a:sym typeface="Raleway"/>
              </a:rPr>
              <a:t>County</a:t>
            </a:r>
            <a:endParaRPr sz="1300" b="1">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b="1">
                <a:solidFill>
                  <a:schemeClr val="dk2"/>
                </a:solidFill>
                <a:latin typeface="Raleway"/>
                <a:ea typeface="Raleway"/>
                <a:cs typeface="Raleway"/>
                <a:sym typeface="Raleway"/>
              </a:rPr>
              <a:t>AlcFamily</a:t>
            </a:r>
            <a:endParaRPr sz="1300" b="1">
              <a:solidFill>
                <a:schemeClr val="dk2"/>
              </a:solidFill>
              <a:latin typeface="Raleway"/>
              <a:ea typeface="Raleway"/>
              <a:cs typeface="Raleway"/>
              <a:sym typeface="Raleway"/>
            </a:endParaRPr>
          </a:p>
          <a:p>
            <a:pPr marL="0" lvl="0" indent="0" algn="l" rtl="0">
              <a:spcBef>
                <a:spcPts val="0"/>
              </a:spcBef>
              <a:spcAft>
                <a:spcPts val="0"/>
              </a:spcAft>
              <a:buNone/>
            </a:pPr>
            <a:endParaRPr sz="1300" b="1">
              <a:solidFill>
                <a:schemeClr val="dk2"/>
              </a:solidFill>
              <a:latin typeface="Raleway"/>
              <a:ea typeface="Raleway"/>
              <a:cs typeface="Raleway"/>
              <a:sym typeface="Raleway"/>
            </a:endParaRPr>
          </a:p>
          <a:p>
            <a:pPr marL="0" lvl="0" indent="0" algn="l" rtl="0">
              <a:spcBef>
                <a:spcPts val="0"/>
              </a:spcBef>
              <a:spcAft>
                <a:spcPts val="0"/>
              </a:spcAft>
              <a:buNone/>
            </a:pPr>
            <a:r>
              <a:rPr lang="en" sz="1300" b="1">
                <a:solidFill>
                  <a:schemeClr val="dk2"/>
                </a:solidFill>
                <a:latin typeface="Raleway"/>
                <a:ea typeface="Raleway"/>
                <a:cs typeface="Raleway"/>
                <a:sym typeface="Raleway"/>
              </a:rPr>
              <a:t>Summary Statistics</a:t>
            </a:r>
            <a:endParaRPr sz="1300" b="1">
              <a:solidFill>
                <a:schemeClr val="dk2"/>
              </a:solidFill>
              <a:latin typeface="Raleway"/>
              <a:ea typeface="Raleway"/>
              <a:cs typeface="Raleway"/>
              <a:sym typeface="Raleway"/>
            </a:endParaRPr>
          </a:p>
          <a:p>
            <a:pPr marL="457200" lvl="0" indent="-304800" algn="l" rtl="0">
              <a:spcBef>
                <a:spcPts val="0"/>
              </a:spcBef>
              <a:spcAft>
                <a:spcPts val="0"/>
              </a:spcAft>
              <a:buClr>
                <a:schemeClr val="dk2"/>
              </a:buClr>
              <a:buSzPts val="1200"/>
              <a:buFont typeface="Raleway"/>
              <a:buChar char="●"/>
            </a:pPr>
            <a:r>
              <a:rPr lang="en" sz="1200" b="1">
                <a:solidFill>
                  <a:schemeClr val="dk2"/>
                </a:solidFill>
                <a:latin typeface="Raleway"/>
                <a:ea typeface="Raleway"/>
                <a:cs typeface="Raleway"/>
                <a:sym typeface="Raleway"/>
              </a:rPr>
              <a:t>Bottles Sold (Sum)</a:t>
            </a:r>
            <a:endParaRPr sz="1200" b="1">
              <a:solidFill>
                <a:schemeClr val="dk2"/>
              </a:solidFill>
              <a:latin typeface="Raleway"/>
              <a:ea typeface="Raleway"/>
              <a:cs typeface="Raleway"/>
              <a:sym typeface="Raleway"/>
            </a:endParaRPr>
          </a:p>
          <a:p>
            <a:pPr marL="457200" lvl="0" indent="-304800" algn="l" rtl="0">
              <a:spcBef>
                <a:spcPts val="0"/>
              </a:spcBef>
              <a:spcAft>
                <a:spcPts val="0"/>
              </a:spcAft>
              <a:buClr>
                <a:schemeClr val="dk2"/>
              </a:buClr>
              <a:buSzPts val="1200"/>
              <a:buFont typeface="Raleway"/>
              <a:buChar char="●"/>
            </a:pPr>
            <a:r>
              <a:rPr lang="en" sz="1200" b="1">
                <a:solidFill>
                  <a:schemeClr val="dk2"/>
                </a:solidFill>
                <a:latin typeface="Raleway"/>
                <a:ea typeface="Raleway"/>
                <a:cs typeface="Raleway"/>
                <a:sym typeface="Raleway"/>
              </a:rPr>
              <a:t>Vol Liters (Sum)</a:t>
            </a:r>
            <a:endParaRPr sz="1200" b="1">
              <a:solidFill>
                <a:schemeClr val="dk2"/>
              </a:solidFill>
              <a:latin typeface="Raleway"/>
              <a:ea typeface="Raleway"/>
              <a:cs typeface="Raleway"/>
              <a:sym typeface="Raleway"/>
            </a:endParaRPr>
          </a:p>
          <a:p>
            <a:pPr marL="457200" lvl="0" indent="-304800" algn="l" rtl="0">
              <a:spcBef>
                <a:spcPts val="0"/>
              </a:spcBef>
              <a:spcAft>
                <a:spcPts val="0"/>
              </a:spcAft>
              <a:buClr>
                <a:schemeClr val="dk2"/>
              </a:buClr>
              <a:buSzPts val="1200"/>
              <a:buFont typeface="Raleway"/>
              <a:buChar char="●"/>
            </a:pPr>
            <a:r>
              <a:rPr lang="en" sz="1200" b="1">
                <a:solidFill>
                  <a:schemeClr val="dk2"/>
                </a:solidFill>
                <a:latin typeface="Raleway"/>
                <a:ea typeface="Raleway"/>
                <a:cs typeface="Raleway"/>
                <a:sym typeface="Raleway"/>
              </a:rPr>
              <a:t>Sales ($) (Sum)</a:t>
            </a:r>
            <a:endParaRPr sz="1200" b="1">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9450" y="49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Development &amp; Selection</a:t>
            </a:r>
            <a:endParaRPr/>
          </a:p>
        </p:txBody>
      </p:sp>
      <p:sp>
        <p:nvSpPr>
          <p:cNvPr id="102" name="Google Shape;102;p15"/>
          <p:cNvSpPr/>
          <p:nvPr/>
        </p:nvSpPr>
        <p:spPr>
          <a:xfrm>
            <a:off x="725175" y="1098975"/>
            <a:ext cx="934500" cy="18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 name="Google Shape;103;p15"/>
          <p:cNvSpPr txBox="1">
            <a:spLocks noGrp="1"/>
          </p:cNvSpPr>
          <p:nvPr>
            <p:ph type="title"/>
          </p:nvPr>
        </p:nvSpPr>
        <p:spPr>
          <a:xfrm>
            <a:off x="762550" y="1620575"/>
            <a:ext cx="3042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Abstraction</a:t>
            </a:r>
            <a:endParaRPr/>
          </a:p>
        </p:txBody>
      </p:sp>
      <p:sp>
        <p:nvSpPr>
          <p:cNvPr id="104" name="Google Shape;104;p15"/>
          <p:cNvSpPr txBox="1">
            <a:spLocks noGrp="1"/>
          </p:cNvSpPr>
          <p:nvPr>
            <p:ph type="title"/>
          </p:nvPr>
        </p:nvSpPr>
        <p:spPr>
          <a:xfrm>
            <a:off x="5333275" y="1620575"/>
            <a:ext cx="3084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a:t>
            </a:r>
            <a:endParaRPr/>
          </a:p>
        </p:txBody>
      </p:sp>
      <p:pic>
        <p:nvPicPr>
          <p:cNvPr id="105" name="Google Shape;105;p15"/>
          <p:cNvPicPr preferRelativeResize="0"/>
          <p:nvPr/>
        </p:nvPicPr>
        <p:blipFill>
          <a:blip r:embed="rId3">
            <a:alphaModFix/>
          </a:blip>
          <a:stretch>
            <a:fillRect/>
          </a:stretch>
        </p:blipFill>
        <p:spPr>
          <a:xfrm>
            <a:off x="236525" y="2744850"/>
            <a:ext cx="2046400" cy="1339476"/>
          </a:xfrm>
          <a:prstGeom prst="rect">
            <a:avLst/>
          </a:prstGeom>
          <a:noFill/>
          <a:ln>
            <a:noFill/>
          </a:ln>
        </p:spPr>
      </p:pic>
      <p:pic>
        <p:nvPicPr>
          <p:cNvPr id="106" name="Google Shape;106;p15"/>
          <p:cNvPicPr preferRelativeResize="0"/>
          <p:nvPr/>
        </p:nvPicPr>
        <p:blipFill rotWithShape="1">
          <a:blip r:embed="rId4">
            <a:alphaModFix/>
          </a:blip>
          <a:srcRect l="11845" t="21810" r="11876" b="11594"/>
          <a:stretch/>
        </p:blipFill>
        <p:spPr>
          <a:xfrm>
            <a:off x="2723362" y="2744850"/>
            <a:ext cx="1534126" cy="1339475"/>
          </a:xfrm>
          <a:prstGeom prst="rect">
            <a:avLst/>
          </a:prstGeom>
          <a:noFill/>
          <a:ln>
            <a:noFill/>
          </a:ln>
        </p:spPr>
      </p:pic>
      <p:pic>
        <p:nvPicPr>
          <p:cNvPr id="107" name="Google Shape;107;p15"/>
          <p:cNvPicPr preferRelativeResize="0"/>
          <p:nvPr/>
        </p:nvPicPr>
        <p:blipFill rotWithShape="1">
          <a:blip r:embed="rId5">
            <a:alphaModFix/>
          </a:blip>
          <a:srcRect l="56450" r="5524" b="14915"/>
          <a:stretch/>
        </p:blipFill>
        <p:spPr>
          <a:xfrm>
            <a:off x="5183775" y="2744851"/>
            <a:ext cx="1159500" cy="1251575"/>
          </a:xfrm>
          <a:prstGeom prst="rect">
            <a:avLst/>
          </a:prstGeom>
          <a:noFill/>
          <a:ln>
            <a:noFill/>
          </a:ln>
        </p:spPr>
      </p:pic>
      <p:pic>
        <p:nvPicPr>
          <p:cNvPr id="108" name="Google Shape;108;p15"/>
          <p:cNvPicPr preferRelativeResize="0"/>
          <p:nvPr/>
        </p:nvPicPr>
        <p:blipFill>
          <a:blip r:embed="rId6">
            <a:alphaModFix/>
          </a:blip>
          <a:stretch>
            <a:fillRect/>
          </a:stretch>
        </p:blipFill>
        <p:spPr>
          <a:xfrm>
            <a:off x="6686576" y="2744852"/>
            <a:ext cx="2046399" cy="12515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729450" y="49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Selection &amp; Evaluation Results</a:t>
            </a:r>
            <a:endParaRPr/>
          </a:p>
        </p:txBody>
      </p:sp>
      <p:sp>
        <p:nvSpPr>
          <p:cNvPr id="114" name="Google Shape;114;p16"/>
          <p:cNvSpPr/>
          <p:nvPr/>
        </p:nvSpPr>
        <p:spPr>
          <a:xfrm>
            <a:off x="725175" y="1098975"/>
            <a:ext cx="934500" cy="18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aphicFrame>
        <p:nvGraphicFramePr>
          <p:cNvPr id="115" name="Google Shape;115;p16"/>
          <p:cNvGraphicFramePr/>
          <p:nvPr/>
        </p:nvGraphicFramePr>
        <p:xfrm>
          <a:off x="3053275" y="1420575"/>
          <a:ext cx="3000000" cy="3000000"/>
        </p:xfrm>
        <a:graphic>
          <a:graphicData uri="http://schemas.openxmlformats.org/drawingml/2006/table">
            <a:tbl>
              <a:tblPr>
                <a:noFill/>
                <a:tableStyleId>{E4DDE78D-3E86-41AE-BA59-93BA0C57D480}</a:tableStyleId>
              </a:tblPr>
              <a:tblGrid>
                <a:gridCol w="1495775">
                  <a:extLst>
                    <a:ext uri="{9D8B030D-6E8A-4147-A177-3AD203B41FA5}">
                      <a16:colId xmlns:a16="http://schemas.microsoft.com/office/drawing/2014/main" val="20000"/>
                    </a:ext>
                  </a:extLst>
                </a:gridCol>
                <a:gridCol w="1495775">
                  <a:extLst>
                    <a:ext uri="{9D8B030D-6E8A-4147-A177-3AD203B41FA5}">
                      <a16:colId xmlns:a16="http://schemas.microsoft.com/office/drawing/2014/main" val="20001"/>
                    </a:ext>
                  </a:extLst>
                </a:gridCol>
                <a:gridCol w="1495775">
                  <a:extLst>
                    <a:ext uri="{9D8B030D-6E8A-4147-A177-3AD203B41FA5}">
                      <a16:colId xmlns:a16="http://schemas.microsoft.com/office/drawing/2014/main" val="20002"/>
                    </a:ext>
                  </a:extLst>
                </a:gridCol>
                <a:gridCol w="1495775">
                  <a:extLst>
                    <a:ext uri="{9D8B030D-6E8A-4147-A177-3AD203B41FA5}">
                      <a16:colId xmlns:a16="http://schemas.microsoft.com/office/drawing/2014/main" val="20003"/>
                    </a:ext>
                  </a:extLst>
                </a:gridCol>
              </a:tblGrid>
              <a:tr h="276350">
                <a:tc>
                  <a:txBody>
                    <a:bodyPr/>
                    <a:lstStyle/>
                    <a:p>
                      <a:pPr marL="0" lvl="0" indent="0" algn="ctr" rtl="0">
                        <a:spcBef>
                          <a:spcPts val="0"/>
                        </a:spcBef>
                        <a:spcAft>
                          <a:spcPts val="0"/>
                        </a:spcAft>
                        <a:buNone/>
                      </a:pPr>
                      <a:r>
                        <a:rPr lang="en">
                          <a:latin typeface="Raleway"/>
                          <a:ea typeface="Raleway"/>
                          <a:cs typeface="Raleway"/>
                          <a:sym typeface="Raleway"/>
                        </a:rPr>
                        <a:t>Fold</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OLS MSE</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Baseline MSE</a:t>
                      </a:r>
                      <a:endParaRPr>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
                          <a:latin typeface="Raleway"/>
                          <a:ea typeface="Raleway"/>
                          <a:cs typeface="Raleway"/>
                          <a:sym typeface="Raleway"/>
                        </a:rPr>
                        <a:t>Improvement</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0"/>
                  </a:ext>
                </a:extLst>
              </a:tr>
              <a:tr h="27635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104,256.3850</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12,857,183.42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99.19%</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27635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104,709.0997</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95,98,664.67</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98.81%</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27635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101,764.1703</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97,02,996.80</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98.95%</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27635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985,69.2898</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11,769,035.10</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99.16%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276350">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1004,81.36</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13,661,641.61</a:t>
                      </a:r>
                      <a:endParaRPr>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99.26%</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
        <p:nvSpPr>
          <p:cNvPr id="116" name="Google Shape;116;p16"/>
          <p:cNvSpPr txBox="1"/>
          <p:nvPr/>
        </p:nvSpPr>
        <p:spPr>
          <a:xfrm>
            <a:off x="456050" y="1353350"/>
            <a:ext cx="2399700" cy="25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Raleway"/>
                <a:ea typeface="Raleway"/>
                <a:cs typeface="Raleway"/>
                <a:sym typeface="Raleway"/>
              </a:rPr>
              <a:t>Model Summary</a:t>
            </a:r>
            <a:endParaRPr sz="1800" b="1">
              <a:solidFill>
                <a:schemeClr val="dk2"/>
              </a:solidFill>
              <a:latin typeface="Raleway"/>
              <a:ea typeface="Raleway"/>
              <a:cs typeface="Raleway"/>
              <a:sym typeface="Raleway"/>
            </a:endParaRPr>
          </a:p>
          <a:p>
            <a:pPr marL="0" lvl="0" indent="0" algn="l" rtl="0">
              <a:spcBef>
                <a:spcPts val="0"/>
              </a:spcBef>
              <a:spcAft>
                <a:spcPts val="0"/>
              </a:spcAft>
              <a:buNone/>
            </a:pPr>
            <a:endParaRPr sz="1800" b="1">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OLS </a:t>
            </a:r>
            <a:endParaRPr sz="1300">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MSE Loss Function</a:t>
            </a:r>
            <a:endParaRPr sz="1300">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CV 5 Folds</a:t>
            </a:r>
            <a:endParaRPr sz="1300">
              <a:solidFill>
                <a:schemeClr val="dk2"/>
              </a:solidFill>
              <a:latin typeface="Raleway"/>
              <a:ea typeface="Raleway"/>
              <a:cs typeface="Raleway"/>
              <a:sym typeface="Raleway"/>
            </a:endParaRPr>
          </a:p>
          <a:p>
            <a:pPr marL="457200" lvl="0" indent="-311150" algn="l" rtl="0">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Sqrt Transformed RV</a:t>
            </a:r>
            <a:endParaRPr sz="1300">
              <a:solidFill>
                <a:schemeClr val="dk2"/>
              </a:solidFill>
              <a:latin typeface="Raleway"/>
              <a:ea typeface="Raleway"/>
              <a:cs typeface="Raleway"/>
              <a:sym typeface="Raleway"/>
            </a:endParaRPr>
          </a:p>
          <a:p>
            <a:pPr marL="0" lvl="0" indent="0" algn="l" rtl="0">
              <a:spcBef>
                <a:spcPts val="0"/>
              </a:spcBef>
              <a:spcAft>
                <a:spcPts val="0"/>
              </a:spcAft>
              <a:buNone/>
            </a:pPr>
            <a:endParaRPr sz="13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29450" y="49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Model Usage</a:t>
            </a:r>
            <a:endParaRPr/>
          </a:p>
        </p:txBody>
      </p:sp>
      <p:sp>
        <p:nvSpPr>
          <p:cNvPr id="122" name="Google Shape;122;p17"/>
          <p:cNvSpPr/>
          <p:nvPr/>
        </p:nvSpPr>
        <p:spPr>
          <a:xfrm>
            <a:off x="725175" y="1098975"/>
            <a:ext cx="934500" cy="18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23" name="Google Shape;123;p17"/>
          <p:cNvPicPr preferRelativeResize="0"/>
          <p:nvPr/>
        </p:nvPicPr>
        <p:blipFill>
          <a:blip r:embed="rId3">
            <a:alphaModFix/>
          </a:blip>
          <a:stretch>
            <a:fillRect/>
          </a:stretch>
        </p:blipFill>
        <p:spPr>
          <a:xfrm>
            <a:off x="6359938" y="2940663"/>
            <a:ext cx="2058225" cy="2058225"/>
          </a:xfrm>
          <a:prstGeom prst="rect">
            <a:avLst/>
          </a:prstGeom>
          <a:noFill/>
          <a:ln>
            <a:noFill/>
          </a:ln>
        </p:spPr>
      </p:pic>
      <p:pic>
        <p:nvPicPr>
          <p:cNvPr id="124" name="Google Shape;124;p17"/>
          <p:cNvPicPr preferRelativeResize="0"/>
          <p:nvPr/>
        </p:nvPicPr>
        <p:blipFill>
          <a:blip r:embed="rId4">
            <a:alphaModFix/>
          </a:blip>
          <a:stretch>
            <a:fillRect/>
          </a:stretch>
        </p:blipFill>
        <p:spPr>
          <a:xfrm>
            <a:off x="5885850" y="698175"/>
            <a:ext cx="3006403" cy="2003776"/>
          </a:xfrm>
          <a:prstGeom prst="rect">
            <a:avLst/>
          </a:prstGeom>
          <a:noFill/>
          <a:ln>
            <a:noFill/>
          </a:ln>
        </p:spPr>
      </p:pic>
      <p:sp>
        <p:nvSpPr>
          <p:cNvPr id="125" name="Google Shape;125;p17"/>
          <p:cNvSpPr txBox="1"/>
          <p:nvPr/>
        </p:nvSpPr>
        <p:spPr>
          <a:xfrm>
            <a:off x="336425" y="1353350"/>
            <a:ext cx="4552800" cy="35886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Char char="●"/>
            </a:pPr>
            <a:r>
              <a:rPr lang="en" sz="1100" b="1">
                <a:latin typeface="Raleway"/>
                <a:ea typeface="Raleway"/>
                <a:cs typeface="Raleway"/>
                <a:sym typeface="Raleway"/>
              </a:rPr>
              <a:t>Previous Year Monthly Sales (Bottles)</a:t>
            </a:r>
            <a:r>
              <a:rPr lang="en" sz="1100">
                <a:latin typeface="Raleway"/>
                <a:ea typeface="Raleway"/>
                <a:cs typeface="Raleway"/>
                <a:sym typeface="Raleway"/>
              </a:rPr>
              <a:t>: 54,399</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3-Month Rolling Average Sales</a:t>
            </a:r>
            <a:r>
              <a:rPr lang="en" sz="1100">
                <a:latin typeface="Raleway"/>
                <a:ea typeface="Raleway"/>
                <a:cs typeface="Raleway"/>
                <a:sym typeface="Raleway"/>
              </a:rPr>
              <a:t>: 51,234</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Log of Previous Year Sales</a:t>
            </a:r>
            <a:r>
              <a:rPr lang="en" sz="1100">
                <a:latin typeface="Raleway"/>
                <a:ea typeface="Raleway"/>
                <a:cs typeface="Raleway"/>
                <a:sym typeface="Raleway"/>
              </a:rPr>
              <a:t>: ln(54,399)</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Log of 3-Month Rolling Average</a:t>
            </a:r>
            <a:r>
              <a:rPr lang="en" sz="1100">
                <a:latin typeface="Raleway"/>
                <a:ea typeface="Raleway"/>
                <a:cs typeface="Raleway"/>
                <a:sym typeface="Raleway"/>
              </a:rPr>
              <a:t>: ln(51,234)</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Squared Sales (Previous Year)</a:t>
            </a:r>
            <a:r>
              <a:rPr lang="en" sz="1100">
                <a:latin typeface="Raleway"/>
                <a:ea typeface="Raleway"/>
                <a:cs typeface="Raleway"/>
                <a:sym typeface="Raleway"/>
              </a:rPr>
              <a:t>: (54,399)^2</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Squared 3-Month Rolling Average</a:t>
            </a:r>
            <a:r>
              <a:rPr lang="en" sz="1100">
                <a:latin typeface="Raleway"/>
                <a:ea typeface="Raleway"/>
                <a:cs typeface="Raleway"/>
                <a:sym typeface="Raleway"/>
              </a:rPr>
              <a:t>: (51,234)^2</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Cubic Sales (Previous Year)</a:t>
            </a:r>
            <a:r>
              <a:rPr lang="en" sz="1100">
                <a:latin typeface="Raleway"/>
                <a:ea typeface="Raleway"/>
                <a:cs typeface="Raleway"/>
                <a:sym typeface="Raleway"/>
              </a:rPr>
              <a:t>: (356,333)^3</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1-Month Lag Sales</a:t>
            </a:r>
            <a:r>
              <a:rPr lang="en" sz="1100">
                <a:latin typeface="Raleway"/>
                <a:ea typeface="Raleway"/>
                <a:cs typeface="Raleway"/>
                <a:sym typeface="Raleway"/>
              </a:rPr>
              <a:t>: 50,123</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3-Month Lag Sales</a:t>
            </a:r>
            <a:r>
              <a:rPr lang="en" sz="1100">
                <a:latin typeface="Raleway"/>
                <a:ea typeface="Raleway"/>
                <a:cs typeface="Raleway"/>
                <a:sym typeface="Raleway"/>
              </a:rPr>
              <a:t>: 52,238</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Rolling 3-Month Sales</a:t>
            </a:r>
            <a:r>
              <a:rPr lang="en" sz="1100">
                <a:latin typeface="Raleway"/>
                <a:ea typeface="Raleway"/>
                <a:cs typeface="Raleway"/>
                <a:sym typeface="Raleway"/>
              </a:rPr>
              <a:t>: 162,456</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Personal Income</a:t>
            </a:r>
            <a:r>
              <a:rPr lang="en" sz="1100">
                <a:latin typeface="Raleway"/>
                <a:ea typeface="Raleway"/>
                <a:cs typeface="Raleway"/>
                <a:sym typeface="Raleway"/>
              </a:rPr>
              <a:t>: $45,000</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Alcohol Family Categories</a:t>
            </a:r>
            <a:r>
              <a:rPr lang="en" sz="1100">
                <a:latin typeface="Raleway"/>
                <a:ea typeface="Raleway"/>
                <a:cs typeface="Raleway"/>
                <a:sym typeface="Raleway"/>
              </a:rPr>
              <a:t>: Wine</a:t>
            </a:r>
            <a:endParaRPr sz="1100">
              <a:latin typeface="Raleway"/>
              <a:ea typeface="Raleway"/>
              <a:cs typeface="Raleway"/>
              <a:sym typeface="Raleway"/>
            </a:endParaRPr>
          </a:p>
          <a:p>
            <a:pPr marL="457200" lvl="0" indent="-298450" algn="l" rtl="0">
              <a:lnSpc>
                <a:spcPct val="115000"/>
              </a:lnSpc>
              <a:spcBef>
                <a:spcPts val="0"/>
              </a:spcBef>
              <a:spcAft>
                <a:spcPts val="0"/>
              </a:spcAft>
              <a:buSzPts val="1100"/>
              <a:buChar char="●"/>
            </a:pPr>
            <a:r>
              <a:rPr lang="en" sz="1100" b="1">
                <a:latin typeface="Raleway"/>
                <a:ea typeface="Raleway"/>
                <a:cs typeface="Raleway"/>
                <a:sym typeface="Raleway"/>
              </a:rPr>
              <a:t>Season</a:t>
            </a:r>
            <a:r>
              <a:rPr lang="en" sz="1100">
                <a:latin typeface="Raleway"/>
                <a:ea typeface="Raleway"/>
                <a:cs typeface="Raleway"/>
                <a:sym typeface="Raleway"/>
              </a:rPr>
              <a:t>: Winter</a:t>
            </a:r>
            <a:endParaRPr sz="1100">
              <a:latin typeface="Raleway"/>
              <a:ea typeface="Raleway"/>
              <a:cs typeface="Raleway"/>
              <a:sym typeface="Raleway"/>
            </a:endParaRPr>
          </a:p>
          <a:p>
            <a:pPr marL="0" lvl="0" indent="0" algn="l" rtl="0">
              <a:spcBef>
                <a:spcPts val="1200"/>
              </a:spcBef>
              <a:spcAft>
                <a:spcPts val="0"/>
              </a:spcAft>
              <a:buNone/>
            </a:pPr>
            <a:endParaRPr sz="1300">
              <a:solidFill>
                <a:schemeClr val="accent1"/>
              </a:solidFill>
              <a:latin typeface="Raleway"/>
              <a:ea typeface="Raleway"/>
              <a:cs typeface="Raleway"/>
              <a:sym typeface="Raleway"/>
            </a:endParaRPr>
          </a:p>
          <a:p>
            <a:pPr marL="0" lvl="0" indent="0" algn="ctr" rtl="0">
              <a:spcBef>
                <a:spcPts val="0"/>
              </a:spcBef>
              <a:spcAft>
                <a:spcPts val="0"/>
              </a:spcAft>
              <a:buNone/>
            </a:pPr>
            <a:r>
              <a:rPr lang="en" sz="1300" b="1">
                <a:solidFill>
                  <a:schemeClr val="dk2"/>
                </a:solidFill>
                <a:latin typeface="Raleway"/>
                <a:ea typeface="Raleway"/>
                <a:cs typeface="Raleway"/>
                <a:sym typeface="Raleway"/>
              </a:rPr>
              <a:t>Final Model Prediction: 64,734 Total Bottles Sold</a:t>
            </a:r>
            <a:endParaRPr sz="1300" b="1">
              <a:solidFill>
                <a:schemeClr val="dk2"/>
              </a:solidFill>
              <a:latin typeface="Raleway"/>
              <a:ea typeface="Raleway"/>
              <a:cs typeface="Raleway"/>
              <a:sym typeface="Raleway"/>
            </a:endParaRPr>
          </a:p>
          <a:p>
            <a:pPr marL="0" lvl="0" indent="0" algn="l" rtl="0">
              <a:spcBef>
                <a:spcPts val="0"/>
              </a:spcBef>
              <a:spcAft>
                <a:spcPts val="0"/>
              </a:spcAft>
              <a:buNone/>
            </a:pPr>
            <a:endParaRPr sz="1300" b="1">
              <a:solidFill>
                <a:schemeClr val="accen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On-screen Show (16:9)</PresentationFormat>
  <Paragraphs>136</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Lato</vt:lpstr>
      <vt:lpstr>Times New Roman</vt:lpstr>
      <vt:lpstr>Raleway</vt:lpstr>
      <vt:lpstr>Streamline</vt:lpstr>
      <vt:lpstr>Forecasting Bottle Sales </vt:lpstr>
      <vt:lpstr>Data Introduction &amp; Aggregation</vt:lpstr>
      <vt:lpstr>Model Development &amp; Selection</vt:lpstr>
      <vt:lpstr>Model Selection &amp; Evaluation Results</vt:lpstr>
      <vt:lpstr>Example Model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Jenna Chan</cp:lastModifiedBy>
  <cp:revision>1</cp:revision>
  <dcterms:modified xsi:type="dcterms:W3CDTF">2026-01-29T05:15:02Z</dcterms:modified>
</cp:coreProperties>
</file>